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ABeeZee" panose="02000000000000000000" pitchFamily="2" charset="77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DAB2EF-E6C6-5E45-ACBA-045A04DE2FC6}">
          <p14:sldIdLst/>
        </p14:section>
        <p14:section name="A Mòrachd a’ Bhanrigh Ealasaid II" id="{1EE93056-92EF-E242-A336-BB4C5EC4D2D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7"/>
            <p14:sldId id="265"/>
          </p14:sldIdLst>
        </p14:section>
        <p14:section name="A’ Bhanrigh Ealasaid II agus Philip, Diùc Dhùn Èideann" id="{787CA019-B57E-4A4E-BBED-DCB934D609D4}">
          <p14:sldIdLst>
            <p14:sldId id="266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An Rìgh Teàrlach III" id="{991177A2-8740-BD4D-8FB2-B741548F720D}">
          <p14:sldIdLst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6DDBB5-1713-4A74-72F7-7FA8FC380F14}" name="Morag Maclean" initials="MM" userId="S::moragmaclean@storlann.onmicrosoft.com::a162e075-66dc-4723-83cf-949b0a4e5d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AF3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0"/>
    <p:restoredTop sz="94695"/>
  </p:normalViewPr>
  <p:slideViewPr>
    <p:cSldViewPr snapToGrid="0" showGuides="1">
      <p:cViewPr varScale="1">
        <p:scale>
          <a:sx n="157" d="100"/>
          <a:sy n="157" d="100"/>
        </p:scale>
        <p:origin x="192" y="8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61F6F-C794-E348-8D6C-0D9F531B4446}" type="datetimeFigureOut">
              <a:rPr lang="en-US" smtClean="0"/>
              <a:t>9/29/22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7467C-25DC-6640-91BD-21710D36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06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7467C-25DC-6640-91BD-21710D362F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59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8B7B-A7AC-C779-0832-606FF0FBD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C9742-125B-0514-C4BF-E6F287C84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7AB27-7E1F-12EA-08C7-865E6C32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71CEB-BDBF-3272-B7AA-E91ABCE8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245E5-2AE1-D1A5-800B-DA88AFA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4D9D1-3991-B628-0F7B-68DA5D03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DC96B-9FEA-EC11-A225-612B20278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30D63-EBA7-4FD3-9D0A-48DA92B0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AAB24-C059-F25A-F196-E340AC78C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A8C16-5D37-467C-AD3B-1B8A4F7E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0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8EA12-BDB0-3E38-FAE3-A9BE911E7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90EE9-A147-716A-E48A-47CA9E405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8FFF4-4AC0-7E0B-C265-7835DB3C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9451-1984-34C9-68D0-54773E8D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1A9C6-D951-E9C7-EDED-6B3C5831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B98D-7DEB-34DF-6019-ED76298C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23536-B04B-33E9-B464-A1608F6ED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6A15A-FB42-EB77-C038-C21F6F7B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F1F76-0E87-0AB3-9E66-6C610E4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60249-1F52-8BA0-374B-508B05A5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6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CBA6-7EFA-2B99-A341-FCC2484B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F0AF4-FE34-2C50-7483-07353BD30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39EDE-2333-CC6B-A427-FD1CD147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7FA7A-37FC-B6ED-4000-C25F8295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7F79-C470-7158-4772-5C414935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95A63-C381-56A1-84C2-679E616F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ECA3A-78D7-0E74-34D0-A73705C3F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EF360-873B-CEA8-D08F-BB1F10381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8C0F0-E010-612A-69FF-00968C035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5E8A9-0535-B875-ED95-FF78FEEC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B0DE7-9936-7CFD-0399-611F8FC9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C100-09F9-3BE4-88B6-8F4D9B29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8B2B5-9283-ED94-A713-9401F60EA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089A1-BF0B-E548-1DC4-4382006B3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36AF7-B52C-BB02-4B65-4A41C125B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0A5AD-E60D-5DD0-2C97-98552FD12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3D440F-FB75-457F-8C28-2405AAA9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F03BD-9CAD-7590-1D74-A20072F6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49604C-8847-DB39-0581-0E6CD909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7E70-BE6A-66C7-C8D1-C35C3F94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27E98-C6DF-468B-614C-ECC06094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6300C-8BFC-E739-40A2-5EC90F47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E53264-D5B9-B6F5-C413-9C2DEECF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C0FF9-21FB-E960-8837-FD5C99B9E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B47606-7968-0BED-F940-6D61A5BC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E630F-0309-63EE-6F1C-86B52BB7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6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251AC-B06B-DED6-7D7A-FA5609E8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1BDAA-325F-BF1D-36FE-16784B3EA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833FC-4283-D931-BEC7-3D293ABE7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769C7-3334-BCD7-13C1-C87B73B0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8F050-3612-3900-5805-B7DA0AAB1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A85EC-3F60-16E4-3244-5652B1E5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F67E4-05C2-E4D1-A8A0-B1EE3CE6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B684D2-53E8-87F0-169F-DCBF17798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D3933-A607-193F-441E-76F376ED9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C47D-6F47-9073-EF6E-02A503E2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EE776-D52B-F2DB-EEAE-A3D911DD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603BC-C47C-ECE6-C8DC-355D6973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751B4-9867-B68B-E2A9-B8125165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0A3F3-75DB-5C5A-A92E-C16488624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2AFF1-77E5-D787-678C-5413A703A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8DF02-779D-9647-BAA0-4CDEC9B72975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8AFB-8C86-902C-D922-08A235CC7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F9A94-0937-B3F8-11E1-E6DD14699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036B5-A473-3A43-B55C-C66DC72A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6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52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3" Type="http://schemas.openxmlformats.org/officeDocument/2006/relationships/image" Target="../media/image53.emf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5" Type="http://schemas.openxmlformats.org/officeDocument/2006/relationships/image" Target="../media/image56.emf"/><Relationship Id="rId15" Type="http://schemas.openxmlformats.org/officeDocument/2006/relationships/image" Target="../media/image66.emf"/><Relationship Id="rId10" Type="http://schemas.openxmlformats.org/officeDocument/2006/relationships/image" Target="../media/image61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Relationship Id="rId1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crown&#10;&#10;Description automatically generated with low confidence">
            <a:extLst>
              <a:ext uri="{FF2B5EF4-FFF2-40B4-BE49-F238E27FC236}">
                <a16:creationId xmlns:a16="http://schemas.microsoft.com/office/drawing/2014/main" id="{EBA6F15F-07C7-A98D-054C-93BB14E37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group of people sitting in a large room&#10;&#10;Description automatically generated with low confidence">
            <a:extLst>
              <a:ext uri="{FF2B5EF4-FFF2-40B4-BE49-F238E27FC236}">
                <a16:creationId xmlns:a16="http://schemas.microsoft.com/office/drawing/2014/main" id="{E2CDFEF0-A31E-1F2B-1B09-C4EDE9F6E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0043"/>
            <a:ext cx="12192000" cy="6928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CDA781-FC3D-C28B-F64A-D3DCCAC067F6}"/>
              </a:ext>
            </a:extLst>
          </p:cNvPr>
          <p:cNvSpPr txBox="1"/>
          <p:nvPr/>
        </p:nvSpPr>
        <p:spPr>
          <a:xfrm>
            <a:off x="6666689" y="4731781"/>
            <a:ext cx="5214025" cy="159088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tiodhlacadh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stàite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chumail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don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Abaid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Westminster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Lunnainn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Diluain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19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Sultain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2022.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898BF-348B-68B6-6D89-38B24DC9C99C}"/>
              </a:ext>
            </a:extLst>
          </p:cNvPr>
          <p:cNvSpPr/>
          <p:nvPr/>
        </p:nvSpPr>
        <p:spPr>
          <a:xfrm>
            <a:off x="1" y="6674069"/>
            <a:ext cx="12191999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146F9-F461-7F14-DA64-86916CD266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956" y="5785197"/>
            <a:ext cx="551827" cy="7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7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grass, outdoor, building&#10;&#10;Description automatically generated">
            <a:extLst>
              <a:ext uri="{FF2B5EF4-FFF2-40B4-BE49-F238E27FC236}">
                <a16:creationId xmlns:a16="http://schemas.microsoft.com/office/drawing/2014/main" id="{4886C228-9535-8A7F-1A7D-0648E173E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67" y="-1177047"/>
            <a:ext cx="12220866" cy="8035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0E13C9-3A25-7C63-26E1-44AC2C82DD38}"/>
              </a:ext>
            </a:extLst>
          </p:cNvPr>
          <p:cNvSpPr txBox="1"/>
          <p:nvPr/>
        </p:nvSpPr>
        <p:spPr>
          <a:xfrm>
            <a:off x="6574436" y="4162243"/>
            <a:ext cx="5092272" cy="1969578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tiodhlacadh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mu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dheireadh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taobh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pàrantan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peathar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cèile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Caibeal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Cuimhneachaidh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Deòrsa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Caisteal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Windsor.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598A7-8CD1-5D9B-AB03-B0D4B9D3BD58}"/>
              </a:ext>
            </a:extLst>
          </p:cNvPr>
          <p:cNvSpPr/>
          <p:nvPr/>
        </p:nvSpPr>
        <p:spPr>
          <a:xfrm>
            <a:off x="-28867" y="6674069"/>
            <a:ext cx="12220867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6230A-91CC-0698-0091-01DBFEB2BD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956" y="5785197"/>
            <a:ext cx="551827" cy="7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B0C321-C0A3-F5F5-9DA2-DB5F2E7DB3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824" y="-1309991"/>
            <a:ext cx="12192000" cy="8778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3C4A89-9BDE-EF0B-3E6D-85204C4E32A4}"/>
              </a:ext>
            </a:extLst>
          </p:cNvPr>
          <p:cNvSpPr/>
          <p:nvPr/>
        </p:nvSpPr>
        <p:spPr>
          <a:xfrm>
            <a:off x="11381362" y="0"/>
            <a:ext cx="810638" cy="68580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D3338A-DD1C-9943-1C16-8299B4534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1879" y="6212732"/>
            <a:ext cx="561297" cy="554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D0A233-A56A-A3AD-3146-67155A536EDE}"/>
              </a:ext>
            </a:extLst>
          </p:cNvPr>
          <p:cNvSpPr txBox="1"/>
          <p:nvPr/>
        </p:nvSpPr>
        <p:spPr>
          <a:xfrm>
            <a:off x="473414" y="194846"/>
            <a:ext cx="4422842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2400" dirty="0" err="1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400" dirty="0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400" dirty="0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en-GB" sz="2400" dirty="0" err="1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Philip, </a:t>
            </a:r>
            <a:r>
              <a:rPr lang="en-GB" sz="2400" dirty="0" err="1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2400" dirty="0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Dhùn</a:t>
            </a:r>
            <a:r>
              <a:rPr lang="en-GB" sz="2400" dirty="0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D4AF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Èideann</a:t>
            </a:r>
            <a:endParaRPr lang="en-GB" sz="2400" dirty="0">
              <a:solidFill>
                <a:srgbClr val="D4AF3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11381362" y="0"/>
            <a:ext cx="810638" cy="68580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8AE47-6D71-9A9C-809B-A425484A54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1879" y="6212732"/>
            <a:ext cx="561297" cy="554476"/>
          </a:xfrm>
          <a:prstGeom prst="rect">
            <a:avLst/>
          </a:prstGeom>
        </p:spPr>
      </p:pic>
      <p:pic>
        <p:nvPicPr>
          <p:cNvPr id="7" name="Picture 6" descr="A bride and groom posing on stairs&#10;&#10;Description automatically generated with low confidence">
            <a:extLst>
              <a:ext uri="{FF2B5EF4-FFF2-40B4-BE49-F238E27FC236}">
                <a16:creationId xmlns:a16="http://schemas.microsoft.com/office/drawing/2014/main" id="{786E5C8E-CBD1-6F2F-C0E5-04901CDA5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1393055" cy="9055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B5AE6B-2000-3F72-BBB1-5D47BF367ED6}"/>
              </a:ext>
            </a:extLst>
          </p:cNvPr>
          <p:cNvSpPr txBox="1"/>
          <p:nvPr/>
        </p:nvSpPr>
        <p:spPr>
          <a:xfrm>
            <a:off x="6977974" y="3313488"/>
            <a:ext cx="3975371" cy="1969578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Phòs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Bhana-phrionnsa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Philip Mountbatten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Abaid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Westminster air 20 Samhain 1947.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21.</a:t>
            </a:r>
          </a:p>
        </p:txBody>
      </p:sp>
    </p:spTree>
    <p:extLst>
      <p:ext uri="{BB962C8B-B14F-4D97-AF65-F5344CB8AC3E}">
        <p14:creationId xmlns:p14="http://schemas.microsoft.com/office/powerpoint/2010/main" val="40699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tree, old&#10;&#10;Description automatically generated">
            <a:extLst>
              <a:ext uri="{FF2B5EF4-FFF2-40B4-BE49-F238E27FC236}">
                <a16:creationId xmlns:a16="http://schemas.microsoft.com/office/drawing/2014/main" id="{396D1CDC-3FBA-820F-C295-D5D5D4D3C6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" y="0"/>
            <a:ext cx="11381362" cy="75723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11381362" y="0"/>
            <a:ext cx="810638" cy="68580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8AE47-6D71-9A9C-809B-A425484A54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1879" y="6212732"/>
            <a:ext cx="561297" cy="554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B5AE6B-2000-3F72-BBB1-5D47BF367ED6}"/>
              </a:ext>
            </a:extLst>
          </p:cNvPr>
          <p:cNvSpPr txBox="1"/>
          <p:nvPr/>
        </p:nvSpPr>
        <p:spPr>
          <a:xfrm>
            <a:off x="5413572" y="2079852"/>
            <a:ext cx="5448981" cy="3586944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Fhuair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tiotal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Philip,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Dhùn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Èideann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phòs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tiotal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thoirt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sgàth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riaghailt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gum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feum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duine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riaghladh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bhith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cèile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cèile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ciallachadh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bean no fear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mhonarc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riaghladh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22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C0F05C75-75AA-3578-D141-6C68998C0C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00030"/>
            <a:ext cx="11491609" cy="85389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11381362" y="0"/>
            <a:ext cx="810638" cy="68580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8AE47-6D71-9A9C-809B-A425484A54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1879" y="6212732"/>
            <a:ext cx="561297" cy="554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B5AE6B-2000-3F72-BBB1-5D47BF367ED6}"/>
              </a:ext>
            </a:extLst>
          </p:cNvPr>
          <p:cNvSpPr txBox="1"/>
          <p:nvPr/>
        </p:nvSpPr>
        <p:spPr>
          <a:xfrm>
            <a:off x="1329447" y="5294221"/>
            <a:ext cx="9533106" cy="1212191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ceathrar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chloinne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aca – am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Bhana-phrionnsa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Anna, am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Anndra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Eideard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pòsta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fad 73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bliadhna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669A7AED-15A8-2D4E-8A13-04F810C19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745" y="277761"/>
            <a:ext cx="6528260" cy="485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B5AE6B-2000-3F72-BBB1-5D47BF367ED6}"/>
              </a:ext>
            </a:extLst>
          </p:cNvPr>
          <p:cNvSpPr txBox="1"/>
          <p:nvPr/>
        </p:nvSpPr>
        <p:spPr>
          <a:xfrm>
            <a:off x="946825" y="4382065"/>
            <a:ext cx="4416358" cy="159088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dreuchd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còrdadh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Philip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Chabhlach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Rìoghail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1952.</a:t>
            </a:r>
          </a:p>
        </p:txBody>
      </p:sp>
      <p:pic>
        <p:nvPicPr>
          <p:cNvPr id="1026" name="Picture 2" descr="Prince Philip: How the Royal Navy shaped the Duke of Edinburgh - BBC News">
            <a:extLst>
              <a:ext uri="{FF2B5EF4-FFF2-40B4-BE49-F238E27FC236}">
                <a16:creationId xmlns:a16="http://schemas.microsoft.com/office/drawing/2014/main" id="{819CAEAD-BD9C-4EC0-49B9-62A8FA80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11381362" y="0"/>
            <a:ext cx="810638" cy="68580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8AE47-6D71-9A9C-809B-A425484A54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1879" y="6212732"/>
            <a:ext cx="561297" cy="554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D131CA-94C6-5146-C3DB-DDAC62722028}"/>
              </a:ext>
            </a:extLst>
          </p:cNvPr>
          <p:cNvSpPr txBox="1"/>
          <p:nvPr/>
        </p:nvSpPr>
        <p:spPr>
          <a:xfrm>
            <a:off x="421535" y="5122713"/>
            <a:ext cx="5758772" cy="121161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dreuchd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còrdadh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Philip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Chabhlach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Rìoghail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1952.</a:t>
            </a:r>
          </a:p>
        </p:txBody>
      </p:sp>
    </p:spTree>
    <p:extLst>
      <p:ext uri="{BB962C8B-B14F-4D97-AF65-F5344CB8AC3E}">
        <p14:creationId xmlns:p14="http://schemas.microsoft.com/office/powerpoint/2010/main" val="14378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39F237-6FCA-CEAA-90D2-8059F3E094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381362" cy="7515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11381362" y="0"/>
            <a:ext cx="810638" cy="68580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8AE47-6D71-9A9C-809B-A425484A54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1879" y="6212732"/>
            <a:ext cx="561297" cy="554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8E001D-FC3C-0965-BF35-ADC78F5C25FE}"/>
              </a:ext>
            </a:extLst>
          </p:cNvPr>
          <p:cNvSpPr txBox="1"/>
          <p:nvPr/>
        </p:nvSpPr>
        <p:spPr>
          <a:xfrm>
            <a:off x="389976" y="388334"/>
            <a:ext cx="2969310" cy="29238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 sin a-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còmhla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rithe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beatha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oifigeil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phoblach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a’ dol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tachartasan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oifigeil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cur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taic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rithe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dreuchd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mar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Queen and Prince Philip's 70th wedding anniversary - A timeline of their  relationship">
            <a:extLst>
              <a:ext uri="{FF2B5EF4-FFF2-40B4-BE49-F238E27FC236}">
                <a16:creationId xmlns:a16="http://schemas.microsoft.com/office/drawing/2014/main" id="{9099A6B6-8B9A-E9A0-6754-B2950831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494" y="4567749"/>
            <a:ext cx="3044724" cy="203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Queen Elizabeth II and Africa: In pictures - BBC News">
            <a:extLst>
              <a:ext uri="{FF2B5EF4-FFF2-40B4-BE49-F238E27FC236}">
                <a16:creationId xmlns:a16="http://schemas.microsoft.com/office/drawing/2014/main" id="{43C95A64-412C-841C-2B29-929108DAC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341" y="3875812"/>
            <a:ext cx="2886580" cy="272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We can mourn Prince Philip, but not the monarchy | Afua Hirsch | The  Guardian">
            <a:extLst>
              <a:ext uri="{FF2B5EF4-FFF2-40B4-BE49-F238E27FC236}">
                <a16:creationId xmlns:a16="http://schemas.microsoft.com/office/drawing/2014/main" id="{7D01242C-7DAE-A97F-2CA4-0C4A81C92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349" y="4567749"/>
            <a:ext cx="3353881" cy="2012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405A31C-F262-BBFB-2F10-7079F60856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553" y="340504"/>
            <a:ext cx="2080894" cy="13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11381362" y="0"/>
            <a:ext cx="810638" cy="68580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8AE47-6D71-9A9C-809B-A425484A54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1879" y="6212732"/>
            <a:ext cx="561297" cy="554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D131CA-94C6-5146-C3DB-DDAC62722028}"/>
              </a:ext>
            </a:extLst>
          </p:cNvPr>
          <p:cNvSpPr txBox="1"/>
          <p:nvPr/>
        </p:nvSpPr>
        <p:spPr>
          <a:xfrm>
            <a:off x="262120" y="4022960"/>
            <a:ext cx="4918413" cy="245086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Chaochail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Philip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Caisteal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Windsor air 9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Giblean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2021.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 99.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dèidh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bhàis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thill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beatha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phoblach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mar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cheadaich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slàinte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dhi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Prince Philip funeral: Pictures as Queen and nation bid farewell to the duke  - BBC News">
            <a:extLst>
              <a:ext uri="{FF2B5EF4-FFF2-40B4-BE49-F238E27FC236}">
                <a16:creationId xmlns:a16="http://schemas.microsoft.com/office/drawing/2014/main" id="{7537E8FE-7107-9530-EC85-4B05C9AE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58" y="368110"/>
            <a:ext cx="4828175" cy="320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Prince Philip funeral: Pictures as Queen and nation bid farewell to the duke  - BBC News">
            <a:extLst>
              <a:ext uri="{FF2B5EF4-FFF2-40B4-BE49-F238E27FC236}">
                <a16:creationId xmlns:a16="http://schemas.microsoft.com/office/drawing/2014/main" id="{6895FC2F-191F-B2A7-4BE2-362584C71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307" y="368110"/>
            <a:ext cx="2608015" cy="320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Queen Elizabeth Rarely Cries in Public, But 1 Clue Proves She Could Break  Down at Prince Philip's Funeral">
            <a:extLst>
              <a:ext uri="{FF2B5EF4-FFF2-40B4-BE49-F238E27FC236}">
                <a16:creationId xmlns:a16="http://schemas.microsoft.com/office/drawing/2014/main" id="{05A34AE3-3B9E-91DD-8FA4-4A50D50B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306" y="3996544"/>
            <a:ext cx="2608015" cy="2503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466900EB-BF86-667C-382F-FC16CA4BC5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097" y="368110"/>
            <a:ext cx="2461638" cy="1720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text, outdoor, shop&#10;&#10;Description automatically generated">
            <a:extLst>
              <a:ext uri="{FF2B5EF4-FFF2-40B4-BE49-F238E27FC236}">
                <a16:creationId xmlns:a16="http://schemas.microsoft.com/office/drawing/2014/main" id="{F5A6FB32-09C9-4AEE-6D74-817E23874D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096" y="2506864"/>
            <a:ext cx="2461639" cy="177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Prince Philip funeral: Pictures as Queen and nation bid ...">
            <a:extLst>
              <a:ext uri="{FF2B5EF4-FFF2-40B4-BE49-F238E27FC236}">
                <a16:creationId xmlns:a16="http://schemas.microsoft.com/office/drawing/2014/main" id="{30D67342-8993-D7D4-48FB-6B1E34B18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7638" y="4699674"/>
            <a:ext cx="2468097" cy="177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806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w Rich Is King Charles III? Inside The New Monarch's Outrageous Fortune">
            <a:extLst>
              <a:ext uri="{FF2B5EF4-FFF2-40B4-BE49-F238E27FC236}">
                <a16:creationId xmlns:a16="http://schemas.microsoft.com/office/drawing/2014/main" id="{1FE4918F-063D-7511-B853-8AEFD58BF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33464"/>
            <a:ext cx="12191999" cy="81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0" y="6588867"/>
            <a:ext cx="12192000" cy="269133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8CD-11CA-983E-F6DD-9B09E7C6F98F}"/>
              </a:ext>
            </a:extLst>
          </p:cNvPr>
          <p:cNvSpPr txBox="1"/>
          <p:nvPr/>
        </p:nvSpPr>
        <p:spPr>
          <a:xfrm>
            <a:off x="226980" y="4293807"/>
            <a:ext cx="5817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Rìgh</a:t>
            </a:r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Teàrlach</a:t>
            </a:r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4DF056-EDF0-1C8D-A646-A4C8200708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222" y="5640275"/>
            <a:ext cx="387811" cy="76944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69C8907-0D67-E941-F2D2-8D66107492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86" y="2360938"/>
            <a:ext cx="1578988" cy="1797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4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lmoral Castle">
            <a:extLst>
              <a:ext uri="{FF2B5EF4-FFF2-40B4-BE49-F238E27FC236}">
                <a16:creationId xmlns:a16="http://schemas.microsoft.com/office/drawing/2014/main" id="{BA750FF2-76AB-8608-07A1-4D5306F83A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7974"/>
            <a:ext cx="12192000" cy="8068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97BAF-CDB7-026F-160B-41582D10C34F}"/>
              </a:ext>
            </a:extLst>
          </p:cNvPr>
          <p:cNvSpPr txBox="1"/>
          <p:nvPr/>
        </p:nvSpPr>
        <p:spPr>
          <a:xfrm>
            <a:off x="438972" y="324431"/>
            <a:ext cx="6425514" cy="115416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Diardaoin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Sultain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innse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gun do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chaochail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Caisteal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Bhaile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Mhorail</a:t>
            </a:r>
            <a:r>
              <a:rPr lang="en-GB" sz="2300" dirty="0">
                <a:effectLst/>
                <a:latin typeface="ABeeZee" panose="02000000000000000000" pitchFamily="2" charset="77"/>
              </a:rPr>
              <a:t> </a:t>
            </a:r>
            <a:endParaRPr lang="en-US" sz="2300" dirty="0">
              <a:latin typeface="ABeeZe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19ABD-2EC4-3D51-A15E-B6E026CEC90F}"/>
              </a:ext>
            </a:extLst>
          </p:cNvPr>
          <p:cNvSpPr/>
          <p:nvPr/>
        </p:nvSpPr>
        <p:spPr>
          <a:xfrm>
            <a:off x="1" y="6896330"/>
            <a:ext cx="12191999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54ADA7-2064-5A75-405E-063714721C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7501" y="6025146"/>
            <a:ext cx="551827" cy="7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road, outdoor, crowd&#10;&#10;Description automatically generated">
            <a:extLst>
              <a:ext uri="{FF2B5EF4-FFF2-40B4-BE49-F238E27FC236}">
                <a16:creationId xmlns:a16="http://schemas.microsoft.com/office/drawing/2014/main" id="{CD9F29AC-E132-DE28-356D-24AE768AB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0042"/>
            <a:ext cx="12192000" cy="81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0" y="6588867"/>
            <a:ext cx="12192000" cy="269133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A8B26-5250-184C-5D76-326784553AF5}"/>
              </a:ext>
            </a:extLst>
          </p:cNvPr>
          <p:cNvSpPr txBox="1"/>
          <p:nvPr/>
        </p:nvSpPr>
        <p:spPr>
          <a:xfrm>
            <a:off x="428020" y="4571652"/>
            <a:ext cx="5583674" cy="1590885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Cùirn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Cuimrigh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am mac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shine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III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bàs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mhàthar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17A9D-FB48-DD46-69F0-79F53A8B84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222" y="5640275"/>
            <a:ext cx="38781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ground, outdoor, people&#10;&#10;Description automatically generated">
            <a:extLst>
              <a:ext uri="{FF2B5EF4-FFF2-40B4-BE49-F238E27FC236}">
                <a16:creationId xmlns:a16="http://schemas.microsoft.com/office/drawing/2014/main" id="{A7470598-672E-D378-97B2-1523BC5D71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6580"/>
            <a:ext cx="12192000" cy="80419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0" y="6588867"/>
            <a:ext cx="12192000" cy="269133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A8B26-5250-184C-5D76-326784553AF5}"/>
              </a:ext>
            </a:extLst>
          </p:cNvPr>
          <p:cNvSpPr txBox="1"/>
          <p:nvPr/>
        </p:nvSpPr>
        <p:spPr>
          <a:xfrm>
            <a:off x="395595" y="5375805"/>
            <a:ext cx="5583674" cy="83349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Camilla, Bana-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dhiùc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Cùirn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641F1-C02C-6A0D-22A3-DC0B06640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222" y="5640275"/>
            <a:ext cx="38781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New 2020 Royal Portrait Shows Queen With Charles, William, and George">
            <a:extLst>
              <a:ext uri="{FF2B5EF4-FFF2-40B4-BE49-F238E27FC236}">
                <a16:creationId xmlns:a16="http://schemas.microsoft.com/office/drawing/2014/main" id="{B59691D4-45B3-46FA-4D12-C546D757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277" y="0"/>
            <a:ext cx="13249767" cy="67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-45396" y="6588867"/>
            <a:ext cx="12237396" cy="269133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A8B26-5250-184C-5D76-326784553AF5}"/>
              </a:ext>
            </a:extLst>
          </p:cNvPr>
          <p:cNvSpPr txBox="1"/>
          <p:nvPr/>
        </p:nvSpPr>
        <p:spPr>
          <a:xfrm>
            <a:off x="392753" y="416980"/>
            <a:ext cx="3880526" cy="5754909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’S 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òrdugh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oighrean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an t-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òrdugh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tigeadh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buill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Teaghlach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Rìoghail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bhith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rìgh-chathair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Ro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bhàs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b’ 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loidhne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oighrean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chrùin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Cùirn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Cuimrigh</a:t>
            </a:r>
            <a:endParaRPr lang="en-GB" sz="2300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Uilleam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Chambridge</a:t>
            </a:r>
            <a:endParaRPr lang="en-GB" sz="2300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Seòras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Cuimrigh</a:t>
            </a:r>
            <a:r>
              <a:rPr lang="en-GB" sz="2300" dirty="0">
                <a:effectLst/>
                <a:latin typeface="ABeeZee" panose="02000000000000000000" pitchFamily="2" charset="77"/>
              </a:rPr>
              <a:t> </a:t>
            </a:r>
            <a:endParaRPr lang="en-GB" sz="2300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Royal coat of arms of Great Britain - Wikipedia">
            <a:extLst>
              <a:ext uri="{FF2B5EF4-FFF2-40B4-BE49-F238E27FC236}">
                <a16:creationId xmlns:a16="http://schemas.microsoft.com/office/drawing/2014/main" id="{0E6C276E-DD8F-91E5-4BB5-05A8F3510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656" y="291829"/>
            <a:ext cx="1496437" cy="149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C869B-1775-FCE6-4A82-95F5C48665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222" y="5640275"/>
            <a:ext cx="38781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-45396" y="6588867"/>
            <a:ext cx="12237396" cy="269133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A8B26-5250-184C-5D76-326784553AF5}"/>
              </a:ext>
            </a:extLst>
          </p:cNvPr>
          <p:cNvSpPr txBox="1"/>
          <p:nvPr/>
        </p:nvSpPr>
        <p:spPr>
          <a:xfrm>
            <a:off x="308446" y="267822"/>
            <a:ext cx="8193528" cy="612764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Leis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mac as sine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oighre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a-nis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loidhne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oighrean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chrùin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Uilleam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Cuimrigh</a:t>
            </a:r>
            <a:endParaRPr lang="en-GB" sz="2300" dirty="0">
              <a:solidFill>
                <a:srgbClr val="D4AF37"/>
              </a:solidFill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Seòras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Cuimrigh</a:t>
            </a:r>
            <a:endParaRPr lang="en-GB" sz="2300" dirty="0">
              <a:solidFill>
                <a:srgbClr val="D4AF37"/>
              </a:solidFill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Bana-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phrionnsa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Charlotte na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Cuimrigh</a:t>
            </a:r>
            <a:endParaRPr lang="en-GB" sz="2300" dirty="0">
              <a:solidFill>
                <a:srgbClr val="D4AF37"/>
              </a:solidFill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Louis na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Cuimrigh</a:t>
            </a:r>
            <a:endParaRPr lang="en-GB" sz="2300" dirty="0">
              <a:solidFill>
                <a:srgbClr val="D4AF37"/>
              </a:solidFill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Harry,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Sussex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Archie Mountbatten-Windsor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Lilibet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Mountbatten-Windsor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Anndra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Iorc</a:t>
            </a:r>
            <a:endParaRPr lang="en-GB" sz="2300" dirty="0">
              <a:solidFill>
                <a:srgbClr val="D4AF37"/>
              </a:solidFill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Bhana-phrionnsa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Beatrice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Sienna Elizabeth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Mapelli</a:t>
            </a:r>
            <a:r>
              <a:rPr lang="en-GB" sz="2300" dirty="0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solidFill>
                  <a:srgbClr val="D4AF37"/>
                </a:solidFill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Mozzi</a:t>
            </a:r>
            <a:endParaRPr lang="en-GB" sz="2300" dirty="0">
              <a:solidFill>
                <a:srgbClr val="D4AF37"/>
              </a:solidFill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2D2EE-731C-39D5-0A81-02CABDA7C1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222" y="5640275"/>
            <a:ext cx="387811" cy="769441"/>
          </a:xfrm>
          <a:prstGeom prst="rect">
            <a:avLst/>
          </a:prstGeom>
        </p:spPr>
      </p:pic>
      <p:pic>
        <p:nvPicPr>
          <p:cNvPr id="3" name="Picture 2" descr="Royal coat of arms of Great Britain - Wikipedia">
            <a:extLst>
              <a:ext uri="{FF2B5EF4-FFF2-40B4-BE49-F238E27FC236}">
                <a16:creationId xmlns:a16="http://schemas.microsoft.com/office/drawing/2014/main" id="{3B5FECE9-B41C-E5E0-38D0-D1987FFE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9468" y="2840810"/>
            <a:ext cx="3184185" cy="318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D5F2D56-66F5-9BE6-6646-FD36FF5A0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3653" y="700724"/>
            <a:ext cx="3288910" cy="3184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807839-94A1-1025-2360-4FC5D0845131}"/>
              </a:ext>
            </a:extLst>
          </p:cNvPr>
          <p:cNvSpPr txBox="1"/>
          <p:nvPr/>
        </p:nvSpPr>
        <p:spPr>
          <a:xfrm>
            <a:off x="8877163" y="3925561"/>
            <a:ext cx="1975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d-GB" sz="1200" dirty="0">
                <a:solidFill>
                  <a:schemeClr val="bg1">
                    <a:lumMod val="50000"/>
                  </a:schemeClr>
                </a:solidFill>
                <a:latin typeface="ABeeZee" panose="02000000000000000000" pitchFamily="2" charset="77"/>
              </a:rPr>
              <a:t>Suaicheantas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BeeZee" panose="02000000000000000000" pitchFamily="2" charset="77"/>
              </a:rPr>
              <a:t>na h-Alba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396B2-9E9D-0501-C382-8E31DA1E4918}"/>
              </a:ext>
            </a:extLst>
          </p:cNvPr>
          <p:cNvSpPr txBox="1"/>
          <p:nvPr/>
        </p:nvSpPr>
        <p:spPr>
          <a:xfrm>
            <a:off x="5151635" y="6024995"/>
            <a:ext cx="2959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d-GB" sz="1200" dirty="0">
                <a:solidFill>
                  <a:schemeClr val="bg1">
                    <a:lumMod val="50000"/>
                  </a:schemeClr>
                </a:solidFill>
                <a:latin typeface="ABeeZee" panose="02000000000000000000" pitchFamily="2" charset="77"/>
              </a:rPr>
              <a:t>Suaicheantas na Rìoghachd Aonaichte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BeeZe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9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fire extinguisher&#10;&#10;Description automatically generated">
            <a:extLst>
              <a:ext uri="{FF2B5EF4-FFF2-40B4-BE49-F238E27FC236}">
                <a16:creationId xmlns:a16="http://schemas.microsoft.com/office/drawing/2014/main" id="{F3E049C6-161A-A8D7-7E3A-5CDF18C86A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802" y="-134567"/>
            <a:ext cx="4566198" cy="6858000"/>
          </a:xfrm>
          <a:prstGeom prst="rect">
            <a:avLst/>
          </a:prstGeom>
        </p:spPr>
      </p:pic>
      <p:pic>
        <p:nvPicPr>
          <p:cNvPr id="7" name="Picture 6" descr="A pile of coins&#10;&#10;Description automatically generated with medium confidence">
            <a:extLst>
              <a:ext uri="{FF2B5EF4-FFF2-40B4-BE49-F238E27FC236}">
                <a16:creationId xmlns:a16="http://schemas.microsoft.com/office/drawing/2014/main" id="{0E573794-1E48-4C2E-7F70-456D01419F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451387" cy="49675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-45396" y="6588867"/>
            <a:ext cx="12237396" cy="269133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A8B26-5250-184C-5D76-326784553AF5}"/>
              </a:ext>
            </a:extLst>
          </p:cNvPr>
          <p:cNvSpPr txBox="1"/>
          <p:nvPr/>
        </p:nvSpPr>
        <p:spPr>
          <a:xfrm>
            <a:off x="288989" y="2505184"/>
            <a:ext cx="8193528" cy="3802195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Thig </a:t>
            </a:r>
            <a:r>
              <a:rPr lang="en-GB" sz="2200" b="1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atharraichean</a:t>
            </a:r>
            <a:r>
              <a:rPr lang="en-GB" sz="2200" b="1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200" b="1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cois</a:t>
            </a:r>
            <a:r>
              <a:rPr lang="en-GB" sz="2200" b="1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b="1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rìoghachadh</a:t>
            </a:r>
            <a:r>
              <a:rPr lang="en-GB" sz="2200" b="1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200" b="1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200" b="1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b="1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endParaRPr lang="en-GB" sz="2200" b="1" i="1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Thig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mòran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atharraichean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a-nis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Fad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seachdad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bliadhna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leth-aghaidh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rìoghail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pàirt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bheatha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làitheil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againn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eadar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airgead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bhios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cleachdadh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airson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cheannach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stampaichean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bhios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dol air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cèisean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ceadan-siubhail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bhios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dol a-null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thairis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airson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dearbhadh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nar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saoranaich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Bhreatannach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ainm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aice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mòran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bhogsaichean-puist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chànan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laghail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bhios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2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cleachdadh</a:t>
            </a:r>
            <a:r>
              <a:rPr lang="en-GB" sz="22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A close-up of a person&#10;&#10;Description automatically generated with low confidence">
            <a:extLst>
              <a:ext uri="{FF2B5EF4-FFF2-40B4-BE49-F238E27FC236}">
                <a16:creationId xmlns:a16="http://schemas.microsoft.com/office/drawing/2014/main" id="{6704586C-CB4B-C8B8-956A-147EF5BA72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693" y="447458"/>
            <a:ext cx="1470902" cy="17172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715250-6FDF-2F49-D165-C3E666DBA8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222" y="5640275"/>
            <a:ext cx="38781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87138-10E1-6C58-48F2-04127246F7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20000"/>
          </a:blip>
          <a:stretch>
            <a:fillRect/>
          </a:stretch>
        </p:blipFill>
        <p:spPr>
          <a:xfrm>
            <a:off x="3857427" y="-975840"/>
            <a:ext cx="8543725" cy="73035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-45396" y="6588867"/>
            <a:ext cx="12237396" cy="269133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A8B26-5250-184C-5D76-326784553AF5}"/>
              </a:ext>
            </a:extLst>
          </p:cNvPr>
          <p:cNvSpPr txBox="1"/>
          <p:nvPr/>
        </p:nvSpPr>
        <p:spPr>
          <a:xfrm>
            <a:off x="353840" y="4003242"/>
            <a:ext cx="8543725" cy="234827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ùine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thèid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ìomhaigh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ainm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aice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– EIIR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airson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 Regina (’s e Regina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Laidinn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airson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atharrachadh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ìomhaigh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ainm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III (CIIIR no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III Rex - 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’s e Rex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Laidinn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airson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cha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tèid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fheadhainn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as sine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chleachdadh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tuilleadh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D8CDF-43B8-6A07-3556-7C5ED2C3F6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222" y="5640275"/>
            <a:ext cx="387811" cy="769441"/>
          </a:xfrm>
          <a:prstGeom prst="rect">
            <a:avLst/>
          </a:prstGeom>
        </p:spPr>
      </p:pic>
      <p:pic>
        <p:nvPicPr>
          <p:cNvPr id="1030" name="Picture 6" descr="What do regina and rex mean? The meaning behind the ER and CR royal cyphers  explained">
            <a:extLst>
              <a:ext uri="{FF2B5EF4-FFF2-40B4-BE49-F238E27FC236}">
                <a16:creationId xmlns:a16="http://schemas.microsoft.com/office/drawing/2014/main" id="{72DDBC1F-0BA3-D634-05B0-7729958B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342" y="1259834"/>
            <a:ext cx="3268658" cy="2180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King Charles reveals new signature - and appears to show his royal cypher |  UK News | Sky News">
            <a:extLst>
              <a:ext uri="{FF2B5EF4-FFF2-40B4-BE49-F238E27FC236}">
                <a16:creationId xmlns:a16="http://schemas.microsoft.com/office/drawing/2014/main" id="{3C665140-9685-90B1-EB1C-FA204A11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331" y="1270784"/>
            <a:ext cx="3836829" cy="215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Queen Elizabeth II | The Governor General of Canada">
            <a:extLst>
              <a:ext uri="{FF2B5EF4-FFF2-40B4-BE49-F238E27FC236}">
                <a16:creationId xmlns:a16="http://schemas.microsoft.com/office/drawing/2014/main" id="{0BAC4A49-D8CC-53FE-109C-F88875FE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40" y="1366100"/>
            <a:ext cx="1469023" cy="194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8025EC-6223-28C9-F3AE-9F9851D2F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264" y="1248885"/>
            <a:ext cx="1524676" cy="24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BF9F6A-ED2C-4F11-F693-A3B4815B245D}"/>
              </a:ext>
            </a:extLst>
          </p:cNvPr>
          <p:cNvSpPr txBox="1"/>
          <p:nvPr/>
        </p:nvSpPr>
        <p:spPr>
          <a:xfrm>
            <a:off x="949570" y="235578"/>
            <a:ext cx="10670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monarcan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Breatannach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b’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fhaide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riaghladh</a:t>
            </a:r>
            <a:endParaRPr lang="en-GB" sz="2300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C6BA6-F65E-078B-F812-7EA904F52748}"/>
              </a:ext>
            </a:extLst>
          </p:cNvPr>
          <p:cNvSpPr/>
          <p:nvPr/>
        </p:nvSpPr>
        <p:spPr>
          <a:xfrm>
            <a:off x="0" y="-49237"/>
            <a:ext cx="633046" cy="6907237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21E471-A9A0-F573-132B-82EABADCA0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7" y="6274190"/>
            <a:ext cx="551023" cy="471036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10EE4D-3FB6-6A3D-AF1D-837DE5DED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11719"/>
            <a:ext cx="7772400" cy="54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A6C1D13-CCAE-F218-93FC-7CE4BE6C14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"/>
          </a:blip>
          <a:stretch>
            <a:fillRect/>
          </a:stretch>
        </p:blipFill>
        <p:spPr>
          <a:xfrm>
            <a:off x="3857427" y="-975840"/>
            <a:ext cx="8543725" cy="73035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BD686B-C7FD-DE5F-CAF0-653AAC031313}"/>
              </a:ext>
            </a:extLst>
          </p:cNvPr>
          <p:cNvSpPr/>
          <p:nvPr/>
        </p:nvSpPr>
        <p:spPr>
          <a:xfrm>
            <a:off x="0" y="-49237"/>
            <a:ext cx="633046" cy="6907237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6869C-8CE3-E01A-18E9-6935A29A79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7" y="6274190"/>
            <a:ext cx="551023" cy="471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293BA3-B38F-2D5C-C1EF-A06734C5A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69" y="1640158"/>
            <a:ext cx="1513125" cy="600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C76DE7-25C9-E436-2DF3-94E61E37F9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541" y="644790"/>
            <a:ext cx="1069633" cy="1069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DA53A-29D9-6048-87C4-5B8508559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620" y="2429338"/>
            <a:ext cx="692150" cy="819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8011EB-A133-F9BC-0916-8969CA97D7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952" y="3645646"/>
            <a:ext cx="884445" cy="819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ACCD62-9635-409F-D27A-8D15E9ECF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201" y="1601355"/>
            <a:ext cx="1753241" cy="100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073911-B92A-3C62-526F-4B413FF09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0144" y="3527783"/>
            <a:ext cx="1601665" cy="5900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40A4E4-35B7-1936-A60F-D8F99B1E2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9469" y="1815945"/>
            <a:ext cx="1206500" cy="106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BC04D5-4408-EBF9-9D53-3BC48C84F89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852" y="250334"/>
            <a:ext cx="1705433" cy="1625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75E12-9CBB-311E-EA10-0A79F5C23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7194" y="5254150"/>
            <a:ext cx="1123463" cy="1349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9BF748-6EDB-FD2F-DE9C-E231AB401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78215">
            <a:off x="3670656" y="5983501"/>
            <a:ext cx="1623885" cy="424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368D9-6691-5457-BBAB-1AC09F1D28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1735" y="4471730"/>
            <a:ext cx="1511300" cy="1003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AA1E7-0639-8581-A9D6-2C7B0805B3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78859">
            <a:off x="8858170" y="4225393"/>
            <a:ext cx="1460500" cy="736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BA9F5C-AC36-A9FB-A86D-0B7A36F1F82B}"/>
              </a:ext>
            </a:extLst>
          </p:cNvPr>
          <p:cNvSpPr txBox="1"/>
          <p:nvPr/>
        </p:nvSpPr>
        <p:spPr>
          <a:xfrm>
            <a:off x="2400778" y="1760065"/>
            <a:ext cx="257576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Rugadh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dirty="0">
                <a:effectLst/>
                <a:latin typeface="ABeeZee" panose="02000000000000000000" pitchFamily="2" charset="77"/>
              </a:rPr>
              <a:t> </a:t>
            </a:r>
            <a:endParaRPr lang="en-US" dirty="0">
              <a:latin typeface="ABeeZee" panose="02000000000000000000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DEE5D0-87C8-91BA-8A29-DE8310188E47}"/>
              </a:ext>
            </a:extLst>
          </p:cNvPr>
          <p:cNvSpPr txBox="1"/>
          <p:nvPr/>
        </p:nvSpPr>
        <p:spPr>
          <a:xfrm>
            <a:off x="4007385" y="680000"/>
            <a:ext cx="3049132" cy="96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Sràid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Bruton, Mayfair,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Lunnainn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– an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seòladh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far an do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rugadh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endParaRPr lang="en-GB" sz="1800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A1A96B-430D-C6AD-3321-5813E631779D}"/>
              </a:ext>
            </a:extLst>
          </p:cNvPr>
          <p:cNvSpPr txBox="1"/>
          <p:nvPr/>
        </p:nvSpPr>
        <p:spPr>
          <a:xfrm>
            <a:off x="2119661" y="2223672"/>
            <a:ext cx="3177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cho-là-breith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co-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breith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21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Giblean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chomharrachadh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poblach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san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Ògmhios</a:t>
            </a:r>
            <a:endParaRPr lang="en-GB" sz="1800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24004A-2D9E-C620-403B-510D287468A8}"/>
              </a:ext>
            </a:extLst>
          </p:cNvPr>
          <p:cNvSpPr txBox="1"/>
          <p:nvPr/>
        </p:nvSpPr>
        <p:spPr>
          <a:xfrm>
            <a:off x="934131" y="4464796"/>
            <a:ext cx="20879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cead-dràibhidh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ceadan-dràibhidh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toirt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seachad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leis a’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le sin cha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fear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aice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06916-7BAF-DCAA-4B7E-74B4F42F042D}"/>
              </a:ext>
            </a:extLst>
          </p:cNvPr>
          <p:cNvSpPr txBox="1"/>
          <p:nvPr/>
        </p:nvSpPr>
        <p:spPr>
          <a:xfrm>
            <a:off x="6581297" y="2223672"/>
            <a:ext cx="252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aois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6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Gearran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1952</a:t>
            </a:r>
            <a:r>
              <a:rPr lang="en-GB" dirty="0">
                <a:effectLst/>
                <a:latin typeface="ABeeZee" panose="02000000000000000000" pitchFamily="2" charset="77"/>
              </a:rPr>
              <a:t> </a:t>
            </a:r>
            <a:endParaRPr lang="en-US" dirty="0">
              <a:latin typeface="ABeeZee" panose="02000000000000000000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6B572-6F4B-0192-1FA7-4B1E029F381B}"/>
              </a:ext>
            </a:extLst>
          </p:cNvPr>
          <p:cNvSpPr txBox="1"/>
          <p:nvPr/>
        </p:nvSpPr>
        <p:spPr>
          <a:xfrm>
            <a:off x="9565290" y="524259"/>
            <a:ext cx="192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bliadhna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pòsta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Philip,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Dhùn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Èideann</a:t>
            </a:r>
            <a:endParaRPr lang="en-GB" sz="1800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C0F8CF-5BCC-B329-7955-07302918DB41}"/>
              </a:ext>
            </a:extLst>
          </p:cNvPr>
          <p:cNvSpPr txBox="1"/>
          <p:nvPr/>
        </p:nvSpPr>
        <p:spPr>
          <a:xfrm>
            <a:off x="9814150" y="2604655"/>
            <a:ext cx="192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bliadhna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rìgh-chathair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air 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chomharrachadh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2022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054D1C-9783-8EA3-427B-FBC462149EDC}"/>
              </a:ext>
            </a:extLst>
          </p:cNvPr>
          <p:cNvSpPr txBox="1"/>
          <p:nvPr/>
        </p:nvSpPr>
        <p:spPr>
          <a:xfrm>
            <a:off x="6269987" y="3624258"/>
            <a:ext cx="309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bliadhna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chrùnaidh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aice</a:t>
            </a:r>
            <a:r>
              <a:rPr lang="en-GB" dirty="0">
                <a:effectLst/>
                <a:latin typeface="ABeeZee" panose="02000000000000000000" pitchFamily="2" charset="77"/>
              </a:rPr>
              <a:t> </a:t>
            </a:r>
            <a:endParaRPr lang="en-US" dirty="0">
              <a:latin typeface="ABeeZee" panose="02000000000000000000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59EAC1-5050-DD30-2242-AA4CBA358CF3}"/>
              </a:ext>
            </a:extLst>
          </p:cNvPr>
          <p:cNvSpPr txBox="1"/>
          <p:nvPr/>
        </p:nvSpPr>
        <p:spPr>
          <a:xfrm>
            <a:off x="4763035" y="4443454"/>
            <a:ext cx="4021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prìomhairean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san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dreuchd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thòisich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riaghladh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 B’ e a’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chiad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fhear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Winston Churchill (1951-55),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’s e Liz Truss am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prìomhaire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mu </a:t>
            </a:r>
            <a:r>
              <a:rPr lang="en-GB" sz="16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dheireadh</a:t>
            </a:r>
            <a:r>
              <a:rPr lang="en-GB" sz="16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600" dirty="0">
                <a:effectLst/>
                <a:latin typeface="ABeeZee" panose="02000000000000000000" pitchFamily="2" charset="77"/>
              </a:rPr>
              <a:t> </a:t>
            </a:r>
            <a:endParaRPr lang="en-US" sz="1600" dirty="0">
              <a:latin typeface="ABeeZee" panose="02000000000000000000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4C1388-E6FF-5DC4-0ABE-EEC191318B8B}"/>
              </a:ext>
            </a:extLst>
          </p:cNvPr>
          <p:cNvSpPr txBox="1"/>
          <p:nvPr/>
        </p:nvSpPr>
        <p:spPr>
          <a:xfrm>
            <a:off x="10236760" y="3996713"/>
            <a:ext cx="1831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aois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chaochail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dirty="0">
                <a:effectLst/>
                <a:latin typeface="ABeeZee" panose="02000000000000000000" pitchFamily="2" charset="77"/>
              </a:rPr>
              <a:t> </a:t>
            </a:r>
            <a:endParaRPr lang="en-US" dirty="0">
              <a:latin typeface="ABeeZee" panose="02000000000000000000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1D19C3-E9C2-6A82-10DB-3BC52C21B291}"/>
              </a:ext>
            </a:extLst>
          </p:cNvPr>
          <p:cNvSpPr txBox="1"/>
          <p:nvPr/>
        </p:nvSpPr>
        <p:spPr>
          <a:xfrm>
            <a:off x="9643653" y="5467371"/>
            <a:ext cx="2769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bhliadhna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chaochail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Dhùn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Èideann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aois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99</a:t>
            </a:r>
            <a:r>
              <a:rPr lang="en-GB" dirty="0">
                <a:effectLst/>
                <a:latin typeface="ABeeZee" panose="02000000000000000000" pitchFamily="2" charset="77"/>
              </a:rPr>
              <a:t> </a:t>
            </a:r>
            <a:endParaRPr lang="en-US" dirty="0">
              <a:latin typeface="ABeeZee" panose="02000000000000000000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489AD0-2F70-AFAD-C30B-3F9251C3CF2C}"/>
              </a:ext>
            </a:extLst>
          </p:cNvPr>
          <p:cNvSpPr txBox="1"/>
          <p:nvPr/>
        </p:nvSpPr>
        <p:spPr>
          <a:xfrm>
            <a:off x="5233362" y="5992974"/>
            <a:ext cx="3080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duine-cloinne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8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oghaichean</a:t>
            </a:r>
            <a:r>
              <a:rPr lang="en-GB" sz="18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12 </a:t>
            </a:r>
            <a:r>
              <a:rPr lang="en-GB" sz="18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iar-ogha</a:t>
            </a:r>
            <a:endParaRPr lang="en-GB" sz="1800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A23BE5-AAA1-7BB2-4F6E-43AD650CA5D0}"/>
              </a:ext>
            </a:extLst>
          </p:cNvPr>
          <p:cNvSpPr txBox="1"/>
          <p:nvPr/>
        </p:nvSpPr>
        <p:spPr>
          <a:xfrm>
            <a:off x="934131" y="224657"/>
            <a:ext cx="7755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Beatha</a:t>
            </a:r>
            <a:r>
              <a:rPr lang="en-GB" sz="2400" b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400" b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400" b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400" b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b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àireamhan</a:t>
            </a:r>
            <a:endParaRPr lang="en-GB" sz="2400" b="1" dirty="0">
              <a:effectLst/>
              <a:latin typeface="ABeeZee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69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313DDE-9B1D-3A94-81EE-CB42E71B8813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A448-C7AA-3626-6ACA-D6E02D418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742544"/>
            <a:ext cx="5588000" cy="167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C51802-6EBB-8132-0307-29C61A3E6C22}"/>
              </a:ext>
            </a:extLst>
          </p:cNvPr>
          <p:cNvSpPr txBox="1"/>
          <p:nvPr/>
        </p:nvSpPr>
        <p:spPr>
          <a:xfrm>
            <a:off x="2551889" y="4624692"/>
            <a:ext cx="7088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BeeZee" panose="02000000000000000000" pitchFamily="2" charset="77"/>
              </a:rPr>
              <a:t>www.storlann.co.uk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BeeZee" panose="02000000000000000000" pitchFamily="2" charset="77"/>
              </a:rPr>
              <a:t>www.gaelic.education</a:t>
            </a:r>
            <a:endParaRPr lang="en-US" sz="3200" dirty="0">
              <a:solidFill>
                <a:schemeClr val="bg1"/>
              </a:solidFill>
              <a:latin typeface="ABeeZe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37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ath notice, Buckingham Palace">
            <a:extLst>
              <a:ext uri="{FF2B5EF4-FFF2-40B4-BE49-F238E27FC236}">
                <a16:creationId xmlns:a16="http://schemas.microsoft.com/office/drawing/2014/main" id="{4ECA8C08-658F-E57B-0DBA-60AE737D4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DE9E38-090C-0324-92B2-DB903B717219}"/>
              </a:ext>
            </a:extLst>
          </p:cNvPr>
          <p:cNvSpPr txBox="1"/>
          <p:nvPr/>
        </p:nvSpPr>
        <p:spPr>
          <a:xfrm>
            <a:off x="309270" y="3340005"/>
            <a:ext cx="6425514" cy="304621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dèidh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bàs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chuir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Lùchairt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Bhuckingham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sanas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geata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lùchairt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Chaochail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sìtheil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Baile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Mhorail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feasgar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diugh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Fuirichidh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Baile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Mhorail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nochd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tillidh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Lunnainn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màireach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ACE052-FF57-1910-A91F-ACED27063331}"/>
              </a:ext>
            </a:extLst>
          </p:cNvPr>
          <p:cNvSpPr/>
          <p:nvPr/>
        </p:nvSpPr>
        <p:spPr>
          <a:xfrm>
            <a:off x="1" y="6674069"/>
            <a:ext cx="12191999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D6A3BF-26A8-8DB2-6F2F-DBF2D031FE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956" y="5785197"/>
            <a:ext cx="551827" cy="7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E999F8AF-042A-1E25-70D7-3E4B7AC374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6EFF6A-3C62-56CD-C49E-C32B2FF25661}"/>
              </a:ext>
            </a:extLst>
          </p:cNvPr>
          <p:cNvSpPr txBox="1"/>
          <p:nvPr/>
        </p:nvSpPr>
        <p:spPr>
          <a:xfrm>
            <a:off x="303320" y="328230"/>
            <a:ext cx="8464543" cy="6166881"/>
          </a:xfrm>
          <a:prstGeom prst="rect">
            <a:avLst/>
          </a:prstGeom>
          <a:solidFill>
            <a:srgbClr val="FFFFFF">
              <a:alpha val="75294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Diùc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Cùirn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Cuimrigh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am mac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shine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Teàrlach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III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bàs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mhàthar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Mu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bhàs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mhàthar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thuirt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bàs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mhàthar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ionmhainn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Mòrachd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leth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brònach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dhòmhsa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gach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neach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san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teaghlach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agam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caoidh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monarc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gràdhach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màthair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ionmhainn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fios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agam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gun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toir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bàs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buaidh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mhòr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daoine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feadh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dùthcha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nan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Rìoghachdan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Co-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fhlaitheis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daoine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gun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àireamh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feadh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saoghail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am bi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caoidh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atharrachadh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 na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chofhurtachd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thaic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dhomh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fhìn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don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teaghlach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agam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fios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againn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gun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spèis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gràdh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daoine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fad is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farsaing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don </a:t>
            </a:r>
            <a:r>
              <a:rPr lang="en-GB" sz="2300" i="1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i="1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CA91DA-DAD9-EE7D-B1E7-974FFB8322BC}"/>
              </a:ext>
            </a:extLst>
          </p:cNvPr>
          <p:cNvSpPr/>
          <p:nvPr/>
        </p:nvSpPr>
        <p:spPr>
          <a:xfrm>
            <a:off x="1" y="6674069"/>
            <a:ext cx="12191999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03D8A-F47C-6B51-1457-1B88FDF789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956" y="5785197"/>
            <a:ext cx="551827" cy="797010"/>
          </a:xfrm>
          <a:prstGeom prst="rect">
            <a:avLst/>
          </a:prstGeom>
        </p:spPr>
      </p:pic>
      <p:pic>
        <p:nvPicPr>
          <p:cNvPr id="9" name="Picture 8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8B7866EF-46E1-5AD2-DD01-9A435FFEE2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935" y="2496165"/>
            <a:ext cx="3316745" cy="18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outdoor, street, city&#10;&#10;Description automatically generated">
            <a:extLst>
              <a:ext uri="{FF2B5EF4-FFF2-40B4-BE49-F238E27FC236}">
                <a16:creationId xmlns:a16="http://schemas.microsoft.com/office/drawing/2014/main" id="{4B67A4F8-2C1A-BF59-5587-32D15CA5B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9780F-4623-9267-CF69-33AF53ED0BE6}"/>
              </a:ext>
            </a:extLst>
          </p:cNvPr>
          <p:cNvSpPr txBox="1"/>
          <p:nvPr/>
        </p:nvSpPr>
        <p:spPr>
          <a:xfrm>
            <a:off x="269849" y="4002500"/>
            <a:ext cx="7836533" cy="2153282"/>
          </a:xfrm>
          <a:prstGeom prst="rect">
            <a:avLst/>
          </a:prstGeom>
          <a:solidFill>
            <a:srgbClr val="FFFFFF">
              <a:alpha val="75294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 do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rugadh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lùchairt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ach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taigh-baile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am Mayfair air 21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Giblean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1926.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B’ e a h-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athair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dàrna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mac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Deòrsa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V,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le sin cha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dùil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idir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gum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biodh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Cha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loidhne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oighrean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chrùin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How Did King George V Really Die? | Britannica">
            <a:extLst>
              <a:ext uri="{FF2B5EF4-FFF2-40B4-BE49-F238E27FC236}">
                <a16:creationId xmlns:a16="http://schemas.microsoft.com/office/drawing/2014/main" id="{1DBE5624-B710-7C2C-DCF0-4CF53BF6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191" y="528728"/>
            <a:ext cx="2871043" cy="2153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71C001-C96B-C16B-D85A-C61D4693A9F9}"/>
              </a:ext>
            </a:extLst>
          </p:cNvPr>
          <p:cNvSpPr/>
          <p:nvPr/>
        </p:nvSpPr>
        <p:spPr>
          <a:xfrm>
            <a:off x="1" y="6674069"/>
            <a:ext cx="12191999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E53C3-922F-E2DE-43C7-4458E7A1B7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956" y="5785197"/>
            <a:ext cx="551827" cy="797010"/>
          </a:xfrm>
          <a:prstGeom prst="rect">
            <a:avLst/>
          </a:prstGeom>
        </p:spPr>
      </p:pic>
      <p:pic>
        <p:nvPicPr>
          <p:cNvPr id="4104" name="Picture 8" descr="How the Queen learned her father had died – and that she had acceded to the  throne | The Independent">
            <a:extLst>
              <a:ext uri="{FF2B5EF4-FFF2-40B4-BE49-F238E27FC236}">
                <a16:creationId xmlns:a16="http://schemas.microsoft.com/office/drawing/2014/main" id="{F58BCED8-DF27-CA4C-8D00-F6B5A11B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190" y="3172256"/>
            <a:ext cx="2871043" cy="2122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6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side Traitor King and the Case That Edward VIII Was a Nazi Sympathizer |  Vanity Fair">
            <a:extLst>
              <a:ext uri="{FF2B5EF4-FFF2-40B4-BE49-F238E27FC236}">
                <a16:creationId xmlns:a16="http://schemas.microsoft.com/office/drawing/2014/main" id="{54878ADB-C156-62BB-F069-8B679FE07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54262"/>
            <a:ext cx="12192000" cy="81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42DAEB-55C5-B6E8-3084-FAE7AF4C9284}"/>
              </a:ext>
            </a:extLst>
          </p:cNvPr>
          <p:cNvSpPr/>
          <p:nvPr/>
        </p:nvSpPr>
        <p:spPr>
          <a:xfrm>
            <a:off x="1" y="6674069"/>
            <a:ext cx="12191999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21214-0746-4A5A-D4EE-0F8338A4AD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956" y="5785197"/>
            <a:ext cx="551827" cy="797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E2607-FAD0-9817-345C-479C6724503B}"/>
              </a:ext>
            </a:extLst>
          </p:cNvPr>
          <p:cNvSpPr txBox="1"/>
          <p:nvPr/>
        </p:nvSpPr>
        <p:spPr>
          <a:xfrm>
            <a:off x="363167" y="3320375"/>
            <a:ext cx="10064884" cy="293214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dùil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chaochladh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Deòrsa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V, gun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tigeadh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mhac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shine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às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dhèidh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Eideard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VIII.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Nuair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chaochail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Deòrsa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Fhaoilleach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1936,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mhac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Eideard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VIII.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Mus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bliadhna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seachad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cho-dhùin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b’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urrainn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seirbheis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thoirt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tuilleadh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;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àite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sin,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phòs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leannan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Wallis Simpson,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dh’fhuireach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dhan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Fhraing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63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50 facts about The Queen's Coronation | The Royal Family">
            <a:extLst>
              <a:ext uri="{FF2B5EF4-FFF2-40B4-BE49-F238E27FC236}">
                <a16:creationId xmlns:a16="http://schemas.microsoft.com/office/drawing/2014/main" id="{EF599057-E28A-9E59-15A4-86D4DFE8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7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119902-BC9B-A79C-CE8E-AB51A4F6FB8C}"/>
              </a:ext>
            </a:extLst>
          </p:cNvPr>
          <p:cNvSpPr txBox="1"/>
          <p:nvPr/>
        </p:nvSpPr>
        <p:spPr>
          <a:xfrm>
            <a:off x="3424136" y="2516221"/>
            <a:ext cx="8368733" cy="379212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thoradh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gun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dùil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bhràthair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athair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Bana-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Deòrsa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VI.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Thug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Deòrsa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seirbheis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don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dùthaich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do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chaochail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 air 2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Gearran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1952.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Leis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mic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Deòrsa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VI,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Bhana-phrionnsa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tè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shine den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dithis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nighean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Rìoghachd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Aonaichte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rìoghachdan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Cho-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fhlaitheis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aois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25.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crùnadh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chumail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2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Ògmhios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1953.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6A30ED-0FA9-9232-27E6-0F8ECF1DAC9B}"/>
              </a:ext>
            </a:extLst>
          </p:cNvPr>
          <p:cNvSpPr/>
          <p:nvPr/>
        </p:nvSpPr>
        <p:spPr>
          <a:xfrm>
            <a:off x="1" y="6674069"/>
            <a:ext cx="12191999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8787A-FB97-0AF3-51B6-8C280B18B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956" y="5785197"/>
            <a:ext cx="551827" cy="7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5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story behind the portrait of the Queen the palace used to announce her  death | Queen Elizabeth II | The Guardian">
            <a:extLst>
              <a:ext uri="{FF2B5EF4-FFF2-40B4-BE49-F238E27FC236}">
                <a16:creationId xmlns:a16="http://schemas.microsoft.com/office/drawing/2014/main" id="{2F1BF77A-79BF-EEA3-BA65-4A70AC6A8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3C9E69-5565-BC03-D56C-7A1020D78103}"/>
              </a:ext>
            </a:extLst>
          </p:cNvPr>
          <p:cNvSpPr/>
          <p:nvPr/>
        </p:nvSpPr>
        <p:spPr>
          <a:xfrm>
            <a:off x="1" y="6674069"/>
            <a:ext cx="12191999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44349-9E14-04AD-63E5-023A4AD3D0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956" y="5785197"/>
            <a:ext cx="551827" cy="797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0AA2F-517F-B64F-488F-9C58AF517A64}"/>
              </a:ext>
            </a:extLst>
          </p:cNvPr>
          <p:cNvSpPr txBox="1"/>
          <p:nvPr/>
        </p:nvSpPr>
        <p:spPr>
          <a:xfrm>
            <a:off x="330742" y="3429000"/>
            <a:ext cx="4591454" cy="292387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Thug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seirbheis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mar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Bhanrigh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airson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70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bliadhna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214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lathaichean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B’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monarc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Breatannach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b’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fhaide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riaghladh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riamh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b’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ceannard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stàite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boireann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b’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fhaide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chlàradh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eachdraidh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crowd of people in front of a monument&#10;&#10;Description automatically generated with medium confidence">
            <a:extLst>
              <a:ext uri="{FF2B5EF4-FFF2-40B4-BE49-F238E27FC236}">
                <a16:creationId xmlns:a16="http://schemas.microsoft.com/office/drawing/2014/main" id="{305AAB50-0FD7-32E5-5F4B-0BCFB526F1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84052"/>
            <a:ext cx="12191998" cy="81308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CDA781-FC3D-C28B-F64A-D3DCCAC067F6}"/>
              </a:ext>
            </a:extLst>
          </p:cNvPr>
          <p:cNvSpPr txBox="1"/>
          <p:nvPr/>
        </p:nvSpPr>
        <p:spPr>
          <a:xfrm>
            <a:off x="428017" y="2265267"/>
            <a:ext cx="5214025" cy="3985706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Iubailidh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Platanum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Ealasaid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II 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chomharrachadh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RA le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saor-làithean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poblach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2-5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Ògmhios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2022.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mòran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thachartasan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eadar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lasadh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leusan-aigheir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feadh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dùthcha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seirbheis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taingealachd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 Cathair-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eaglais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Naomh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Phòil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cuirm-chiùil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bheò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beulaibh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Lùchairt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Bhuckingham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caismeachd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Iubailidh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300" dirty="0" err="1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Platanum</a:t>
            </a:r>
            <a:r>
              <a:rPr lang="en-GB" sz="2300" dirty="0">
                <a:effectLst/>
                <a:latin typeface="ABeeZee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898BF-348B-68B6-6D89-38B24DC9C99C}"/>
              </a:ext>
            </a:extLst>
          </p:cNvPr>
          <p:cNvSpPr/>
          <p:nvPr/>
        </p:nvSpPr>
        <p:spPr>
          <a:xfrm>
            <a:off x="1" y="6674069"/>
            <a:ext cx="12191999" cy="183931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146F9-F461-7F14-DA64-86916CD266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956" y="5785197"/>
            <a:ext cx="551827" cy="797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7FE6B8-F8C7-DE1B-E421-2FA41CDD8B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482" y="775283"/>
            <a:ext cx="1789560" cy="10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12335</TotalTime>
  <Words>1350</Words>
  <Application>Microsoft Macintosh PowerPoint</Application>
  <PresentationFormat>Widescreen</PresentationFormat>
  <Paragraphs>74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 Light</vt:lpstr>
      <vt:lpstr>Times New Roman</vt:lpstr>
      <vt:lpstr>ABeeZee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Smith</dc:creator>
  <cp:lastModifiedBy>Neil Smith</cp:lastModifiedBy>
  <cp:revision>33</cp:revision>
  <dcterms:created xsi:type="dcterms:W3CDTF">2022-09-16T13:44:07Z</dcterms:created>
  <dcterms:modified xsi:type="dcterms:W3CDTF">2022-09-29T14:01:52Z</dcterms:modified>
</cp:coreProperties>
</file>